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C33C17-E51E-405A-828D-531F3FA13436}">
  <a:tblStyle styleId="{ADC33C17-E51E-405A-828D-531F3FA1343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11" Type="http://schemas.openxmlformats.org/officeDocument/2006/relationships/slide" Target="slides/slide5.xml"/><Relationship Id="rId10" Type="http://schemas.openxmlformats.org/officeDocument/2006/relationships/slide" Target="slides/slide4.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0ef79c0d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0ef79c0d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0ef79c0d0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0ef79c0d0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0ef79c0d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0ef79c0d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0ef79c0d0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0ef79c0d0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2.png"/><Relationship Id="rId7"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MindBalance.</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t>By Aliza Raza</a:t>
            </a:r>
            <a:endParaRPr/>
          </a:p>
          <a:p>
            <a:pPr indent="0" lvl="0" marL="0" rtl="0" algn="l">
              <a:spcBef>
                <a:spcPts val="0"/>
              </a:spcBef>
              <a:spcAft>
                <a:spcPts val="0"/>
              </a:spcAft>
              <a:buNone/>
            </a:pPr>
            <a:r>
              <a:rPr lang="en-GB"/>
              <a:t>RAZ22521479</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159300" y="186675"/>
            <a:ext cx="5581800" cy="572700"/>
          </a:xfrm>
          <a:prstGeom prst="rect">
            <a:avLst/>
          </a:prstGeom>
          <a:solidFill>
            <a:srgbClr val="D0E0E3"/>
          </a:solidFill>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Problem? Importance? Beneficiaries?</a:t>
            </a:r>
            <a:endParaRPr/>
          </a:p>
        </p:txBody>
      </p:sp>
      <p:sp>
        <p:nvSpPr>
          <p:cNvPr id="61" name="Google Shape;61;p14"/>
          <p:cNvSpPr/>
          <p:nvPr/>
        </p:nvSpPr>
        <p:spPr>
          <a:xfrm>
            <a:off x="253450" y="2850725"/>
            <a:ext cx="2667600" cy="2094300"/>
          </a:xfrm>
          <a:prstGeom prst="round2DiagRect">
            <a:avLst>
              <a:gd fmla="val 16667" name="adj1"/>
              <a:gd fmla="val 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sz="1200" u="sng"/>
              <a:t>Problem: </a:t>
            </a:r>
            <a:endParaRPr b="1" i="1" sz="1200" u="sng"/>
          </a:p>
          <a:p>
            <a:pPr indent="0" lvl="0" marL="0" rtl="0" algn="ctr">
              <a:spcBef>
                <a:spcPts val="0"/>
              </a:spcBef>
              <a:spcAft>
                <a:spcPts val="0"/>
              </a:spcAft>
              <a:buNone/>
            </a:pPr>
            <a:r>
              <a:rPr lang="en-GB" sz="1200"/>
              <a:t>Due to social pressures, academic stress and the constraints of juggling personal and academic obligations, many students struggle with their mental health. Despite this, several individuals do not have easy access to individualised support that can aid in healthy emotional management.</a:t>
            </a:r>
            <a:endParaRPr sz="1200"/>
          </a:p>
        </p:txBody>
      </p:sp>
      <p:sp>
        <p:nvSpPr>
          <p:cNvPr id="62" name="Google Shape;62;p14"/>
          <p:cNvSpPr/>
          <p:nvPr/>
        </p:nvSpPr>
        <p:spPr>
          <a:xfrm>
            <a:off x="43850" y="824925"/>
            <a:ext cx="3939900" cy="2094300"/>
          </a:xfrm>
          <a:prstGeom prst="horizontalScroll">
            <a:avLst>
              <a:gd fmla="val 125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sz="1200" u="sng"/>
              <a:t>Importance: </a:t>
            </a:r>
            <a:endParaRPr b="1" i="1" sz="1200" u="sng"/>
          </a:p>
          <a:p>
            <a:pPr indent="0" lvl="0" marL="0" rtl="0" algn="ctr">
              <a:spcBef>
                <a:spcPts val="0"/>
              </a:spcBef>
              <a:spcAft>
                <a:spcPts val="0"/>
              </a:spcAft>
              <a:buNone/>
            </a:pPr>
            <a:r>
              <a:rPr lang="en-GB" sz="1200"/>
              <a:t>Neglected stress and anxiety can have an impact on students' academic performance, social interactions and general well-being, thus addressing this issue is essential. Burnout or even more severe mental health issues may result from these difficulties if prompt and easily accessible support is not obtained.</a:t>
            </a:r>
            <a:endParaRPr sz="1200"/>
          </a:p>
        </p:txBody>
      </p:sp>
      <p:sp>
        <p:nvSpPr>
          <p:cNvPr id="63" name="Google Shape;63;p14"/>
          <p:cNvSpPr/>
          <p:nvPr/>
        </p:nvSpPr>
        <p:spPr>
          <a:xfrm>
            <a:off x="5814500" y="2153375"/>
            <a:ext cx="3243000" cy="2616300"/>
          </a:xfrm>
          <a:prstGeom prst="wedgeEllipseCallout">
            <a:avLst>
              <a:gd fmla="val -20833" name="adj1"/>
              <a:gd fmla="val 625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sz="1200" u="sng"/>
              <a:t>Beneficiaries: </a:t>
            </a:r>
            <a:endParaRPr b="1" i="1" sz="1200" u="sng"/>
          </a:p>
          <a:p>
            <a:pPr indent="0" lvl="0" marL="0" rtl="0" algn="ctr">
              <a:spcBef>
                <a:spcPts val="0"/>
              </a:spcBef>
              <a:spcAft>
                <a:spcPts val="0"/>
              </a:spcAft>
              <a:buNone/>
            </a:pPr>
            <a:r>
              <a:rPr lang="en-GB" sz="1200"/>
              <a:t>College and university students in need of immediate, easily accessible and individually personalised mental health care. By encouraging a healthier learning environment and better student results, educators and institutions will gain additional benefits.</a:t>
            </a:r>
            <a:endParaRPr sz="1200"/>
          </a:p>
        </p:txBody>
      </p:sp>
      <p:pic>
        <p:nvPicPr>
          <p:cNvPr id="64" name="Google Shape;64;p14"/>
          <p:cNvPicPr preferRelativeResize="0"/>
          <p:nvPr/>
        </p:nvPicPr>
        <p:blipFill>
          <a:blip r:embed="rId4">
            <a:alphaModFix/>
          </a:blip>
          <a:stretch>
            <a:fillRect/>
          </a:stretch>
        </p:blipFill>
        <p:spPr>
          <a:xfrm>
            <a:off x="4059864" y="1149201"/>
            <a:ext cx="2154663" cy="1433840"/>
          </a:xfrm>
          <a:prstGeom prst="rect">
            <a:avLst/>
          </a:prstGeom>
          <a:noFill/>
          <a:ln>
            <a:noFill/>
          </a:ln>
        </p:spPr>
      </p:pic>
      <p:pic>
        <p:nvPicPr>
          <p:cNvPr id="65" name="Google Shape;65;p14"/>
          <p:cNvPicPr preferRelativeResize="0"/>
          <p:nvPr/>
        </p:nvPicPr>
        <p:blipFill rotWithShape="1">
          <a:blip r:embed="rId5">
            <a:alphaModFix/>
          </a:blip>
          <a:srcRect b="10289" l="0" r="0" t="0"/>
          <a:stretch/>
        </p:blipFill>
        <p:spPr>
          <a:xfrm>
            <a:off x="6290650" y="285325"/>
            <a:ext cx="2834550" cy="1552100"/>
          </a:xfrm>
          <a:prstGeom prst="rect">
            <a:avLst/>
          </a:prstGeom>
          <a:noFill/>
          <a:ln>
            <a:noFill/>
          </a:ln>
        </p:spPr>
      </p:pic>
      <p:pic>
        <p:nvPicPr>
          <p:cNvPr id="66" name="Google Shape;66;p14"/>
          <p:cNvPicPr preferRelativeResize="0"/>
          <p:nvPr/>
        </p:nvPicPr>
        <p:blipFill>
          <a:blip r:embed="rId6">
            <a:alphaModFix/>
          </a:blip>
          <a:stretch>
            <a:fillRect/>
          </a:stretch>
        </p:blipFill>
        <p:spPr>
          <a:xfrm>
            <a:off x="2994500" y="2876900"/>
            <a:ext cx="2746600" cy="19618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112900" y="146175"/>
            <a:ext cx="4909500" cy="572700"/>
          </a:xfrm>
          <a:prstGeom prst="rect">
            <a:avLst/>
          </a:prstGeom>
          <a:solidFill>
            <a:srgbClr val="FFF2CC"/>
          </a:solidFill>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Project Aims and Objectives</a:t>
            </a:r>
            <a:endParaRPr/>
          </a:p>
        </p:txBody>
      </p:sp>
      <p:sp>
        <p:nvSpPr>
          <p:cNvPr id="72" name="Google Shape;72;p15"/>
          <p:cNvSpPr/>
          <p:nvPr/>
        </p:nvSpPr>
        <p:spPr>
          <a:xfrm>
            <a:off x="29650" y="1030100"/>
            <a:ext cx="2933712" cy="3471336"/>
          </a:xfrm>
          <a:prstGeom prst="cloud">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u="sng"/>
              <a:t>Primary Aim:</a:t>
            </a:r>
            <a:endParaRPr b="1" i="1" u="sng"/>
          </a:p>
          <a:p>
            <a:pPr indent="0" lvl="0" marL="0" rtl="0" algn="ctr">
              <a:spcBef>
                <a:spcPts val="0"/>
              </a:spcBef>
              <a:spcAft>
                <a:spcPts val="0"/>
              </a:spcAft>
              <a:buNone/>
            </a:pPr>
            <a:r>
              <a:rPr lang="en-GB"/>
              <a:t>By offering individualised mental health advice and insights, we hope to improve students' emotional wellbeing and assist them in better coping with social and academic pressures.</a:t>
            </a:r>
            <a:endParaRPr/>
          </a:p>
        </p:txBody>
      </p:sp>
      <p:sp>
        <p:nvSpPr>
          <p:cNvPr id="73" name="Google Shape;73;p15"/>
          <p:cNvSpPr/>
          <p:nvPr/>
        </p:nvSpPr>
        <p:spPr>
          <a:xfrm>
            <a:off x="5383675" y="270800"/>
            <a:ext cx="3598500" cy="13401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u="sng">
                <a:solidFill>
                  <a:schemeClr val="dk1"/>
                </a:solidFill>
              </a:rPr>
              <a:t>Objective 1:</a:t>
            </a:r>
            <a:r>
              <a:rPr b="1" i="1" lang="en-GB">
                <a:solidFill>
                  <a:schemeClr val="dk1"/>
                </a:solidFill>
              </a:rPr>
              <a:t> </a:t>
            </a:r>
            <a:r>
              <a:rPr lang="en-GB">
                <a:solidFill>
                  <a:schemeClr val="dk1"/>
                </a:solidFill>
              </a:rPr>
              <a:t>Focussing on typical student pressures, to investigate practical mental health techniques and incorporate them into the app's recommendation engine by November 2024.</a:t>
            </a:r>
            <a:endParaRPr/>
          </a:p>
        </p:txBody>
      </p:sp>
      <p:sp>
        <p:nvSpPr>
          <p:cNvPr id="74" name="Google Shape;74;p15"/>
          <p:cNvSpPr/>
          <p:nvPr/>
        </p:nvSpPr>
        <p:spPr>
          <a:xfrm>
            <a:off x="5383700" y="1901700"/>
            <a:ext cx="3598500" cy="13401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u="sng"/>
              <a:t>Objective 2:</a:t>
            </a:r>
            <a:r>
              <a:rPr lang="en-GB"/>
              <a:t> To create, by February 2025, a mobile application driven by AI that evaluates student input and provides immediate, student-centered emotional assistance.</a:t>
            </a:r>
            <a:endParaRPr/>
          </a:p>
        </p:txBody>
      </p:sp>
      <p:sp>
        <p:nvSpPr>
          <p:cNvPr id="75" name="Google Shape;75;p15"/>
          <p:cNvSpPr/>
          <p:nvPr/>
        </p:nvSpPr>
        <p:spPr>
          <a:xfrm>
            <a:off x="6048500" y="3336650"/>
            <a:ext cx="2933700" cy="14964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u="sng"/>
              <a:t>Objective 3:</a:t>
            </a:r>
            <a:r>
              <a:rPr lang="en-GB"/>
              <a:t> By March 2025, a 80% user satisfaction rating is to be attained through the use of user testing and feedback loops with student users.</a:t>
            </a:r>
            <a:endParaRPr/>
          </a:p>
        </p:txBody>
      </p:sp>
      <p:pic>
        <p:nvPicPr>
          <p:cNvPr id="76" name="Google Shape;76;p15"/>
          <p:cNvPicPr preferRelativeResize="0"/>
          <p:nvPr/>
        </p:nvPicPr>
        <p:blipFill>
          <a:blip r:embed="rId4">
            <a:alphaModFix/>
          </a:blip>
          <a:stretch>
            <a:fillRect/>
          </a:stretch>
        </p:blipFill>
        <p:spPr>
          <a:xfrm>
            <a:off x="3115750" y="790125"/>
            <a:ext cx="1906651" cy="2542201"/>
          </a:xfrm>
          <a:prstGeom prst="rect">
            <a:avLst/>
          </a:prstGeom>
          <a:noFill/>
          <a:ln>
            <a:noFill/>
          </a:ln>
        </p:spPr>
      </p:pic>
      <p:pic>
        <p:nvPicPr>
          <p:cNvPr id="77" name="Google Shape;77;p15"/>
          <p:cNvPicPr preferRelativeResize="0"/>
          <p:nvPr/>
        </p:nvPicPr>
        <p:blipFill>
          <a:blip r:embed="rId5">
            <a:alphaModFix/>
          </a:blip>
          <a:stretch>
            <a:fillRect/>
          </a:stretch>
        </p:blipFill>
        <p:spPr>
          <a:xfrm>
            <a:off x="2963350" y="3403575"/>
            <a:ext cx="3009424" cy="16698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p16"/>
          <p:cNvSpPr txBox="1"/>
          <p:nvPr>
            <p:ph type="title"/>
          </p:nvPr>
        </p:nvSpPr>
        <p:spPr>
          <a:xfrm>
            <a:off x="215250" y="99575"/>
            <a:ext cx="7223700" cy="528300"/>
          </a:xfrm>
          <a:prstGeom prst="rect">
            <a:avLst/>
          </a:prstGeom>
          <a:solidFill>
            <a:srgbClr val="C9DAF8"/>
          </a:solidFill>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Indicative Resources and Technologies Required</a:t>
            </a:r>
            <a:endParaRPr/>
          </a:p>
        </p:txBody>
      </p:sp>
      <p:sp>
        <p:nvSpPr>
          <p:cNvPr id="83" name="Google Shape;83;p16"/>
          <p:cNvSpPr/>
          <p:nvPr/>
        </p:nvSpPr>
        <p:spPr>
          <a:xfrm>
            <a:off x="220075" y="773225"/>
            <a:ext cx="2182200" cy="1885200"/>
          </a:xfrm>
          <a:prstGeom prst="round1Rect">
            <a:avLst>
              <a:gd fmla="val 16667" name="adj"/>
            </a:avLst>
          </a:prstGeom>
          <a:solidFill>
            <a:srgbClr val="D0E0E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200"/>
              </a:spcBef>
              <a:spcAft>
                <a:spcPts val="0"/>
              </a:spcAft>
              <a:buClr>
                <a:schemeClr val="dk1"/>
              </a:buClr>
              <a:buSzPts val="1100"/>
              <a:buFont typeface="Arial"/>
              <a:buNone/>
            </a:pPr>
            <a:r>
              <a:rPr b="1" i="1" lang="en-GB" sz="1300" u="sng">
                <a:solidFill>
                  <a:schemeClr val="dk1"/>
                </a:solidFill>
              </a:rPr>
              <a:t>Human Resources:</a:t>
            </a:r>
            <a:r>
              <a:rPr b="1" i="1" lang="en-GB" sz="1300">
                <a:solidFill>
                  <a:schemeClr val="dk1"/>
                </a:solidFill>
              </a:rPr>
              <a:t> </a:t>
            </a:r>
            <a:endParaRPr b="1" i="1" sz="1300">
              <a:solidFill>
                <a:schemeClr val="dk1"/>
              </a:solidFill>
            </a:endParaRPr>
          </a:p>
          <a:p>
            <a:pPr indent="0" lvl="0" marL="0" rtl="0" algn="ctr">
              <a:lnSpc>
                <a:spcPct val="100000"/>
              </a:lnSpc>
              <a:spcBef>
                <a:spcPts val="1200"/>
              </a:spcBef>
              <a:spcAft>
                <a:spcPts val="1200"/>
              </a:spcAft>
              <a:buClr>
                <a:schemeClr val="dk1"/>
              </a:buClr>
              <a:buSzPts val="1100"/>
              <a:buFont typeface="Arial"/>
              <a:buNone/>
            </a:pPr>
            <a:r>
              <a:rPr lang="en-GB" sz="1300">
                <a:solidFill>
                  <a:schemeClr val="dk1"/>
                </a:solidFill>
              </a:rPr>
              <a:t>Experts in mental health, mobile app developers, AI/ML professionals and UX/UI designers with an emphasis on student user experience.</a:t>
            </a:r>
            <a:endParaRPr sz="1300">
              <a:solidFill>
                <a:schemeClr val="dk1"/>
              </a:solidFill>
            </a:endParaRPr>
          </a:p>
        </p:txBody>
      </p:sp>
      <p:sp>
        <p:nvSpPr>
          <p:cNvPr id="84" name="Google Shape;84;p16"/>
          <p:cNvSpPr/>
          <p:nvPr/>
        </p:nvSpPr>
        <p:spPr>
          <a:xfrm>
            <a:off x="220075" y="2803775"/>
            <a:ext cx="2182200" cy="1942200"/>
          </a:xfrm>
          <a:prstGeom prst="round2DiagRect">
            <a:avLst>
              <a:gd fmla="val 16667" name="adj1"/>
              <a:gd fmla="val 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n-GB" u="sng">
                <a:solidFill>
                  <a:schemeClr val="dk1"/>
                </a:solidFill>
              </a:rPr>
              <a:t>Technological Resources:</a:t>
            </a:r>
            <a:endParaRPr b="1" i="1" u="sng">
              <a:solidFill>
                <a:schemeClr val="dk1"/>
              </a:solidFill>
            </a:endParaRPr>
          </a:p>
          <a:p>
            <a:pPr indent="0" lvl="0" marL="0" rtl="0" algn="ctr">
              <a:spcBef>
                <a:spcPts val="0"/>
              </a:spcBef>
              <a:spcAft>
                <a:spcPts val="0"/>
              </a:spcAft>
              <a:buNone/>
            </a:pPr>
            <a:r>
              <a:rPr lang="en-GB">
                <a:solidFill>
                  <a:schemeClr val="dk1"/>
                </a:solidFill>
              </a:rPr>
              <a:t>Python for machine learning models, cloud services like AWS or Firebase and Flutter or React Native for app development.</a:t>
            </a:r>
            <a:endParaRPr>
              <a:solidFill>
                <a:schemeClr val="dk1"/>
              </a:solidFill>
            </a:endParaRPr>
          </a:p>
        </p:txBody>
      </p:sp>
      <p:sp>
        <p:nvSpPr>
          <p:cNvPr id="85" name="Google Shape;85;p16"/>
          <p:cNvSpPr/>
          <p:nvPr/>
        </p:nvSpPr>
        <p:spPr>
          <a:xfrm>
            <a:off x="2556825" y="2832275"/>
            <a:ext cx="2100900" cy="1885200"/>
          </a:xfrm>
          <a:prstGeom prst="round1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n-GB" sz="1500" u="sng">
                <a:solidFill>
                  <a:schemeClr val="dk1"/>
                </a:solidFill>
              </a:rPr>
              <a:t>Financial Resources:</a:t>
            </a:r>
            <a:endParaRPr b="1" i="1" sz="1500" u="sng">
              <a:solidFill>
                <a:schemeClr val="dk1"/>
              </a:solidFill>
            </a:endParaRPr>
          </a:p>
          <a:p>
            <a:pPr indent="0" lvl="0" marL="0" rtl="0" algn="ctr">
              <a:spcBef>
                <a:spcPts val="0"/>
              </a:spcBef>
              <a:spcAft>
                <a:spcPts val="0"/>
              </a:spcAft>
              <a:buNone/>
            </a:pPr>
            <a:r>
              <a:rPr lang="en-GB" sz="1500"/>
              <a:t>Set aside money for testing, development, hosting and student community-focused marketing.</a:t>
            </a:r>
            <a:endParaRPr sz="1500"/>
          </a:p>
        </p:txBody>
      </p:sp>
      <p:sp>
        <p:nvSpPr>
          <p:cNvPr id="86" name="Google Shape;86;p16"/>
          <p:cNvSpPr/>
          <p:nvPr/>
        </p:nvSpPr>
        <p:spPr>
          <a:xfrm>
            <a:off x="2556825" y="803525"/>
            <a:ext cx="2100900" cy="1942200"/>
          </a:xfrm>
          <a:prstGeom prst="round2DiagRect">
            <a:avLst>
              <a:gd fmla="val 16667" name="adj1"/>
              <a:gd fmla="val 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n-GB" u="sng">
                <a:solidFill>
                  <a:schemeClr val="dk1"/>
                </a:solidFill>
              </a:rPr>
              <a:t>Physical Resources:</a:t>
            </a:r>
            <a:endParaRPr b="1" i="1" u="sng">
              <a:solidFill>
                <a:schemeClr val="dk1"/>
              </a:solidFill>
            </a:endParaRPr>
          </a:p>
          <a:p>
            <a:pPr indent="0" lvl="0" marL="0" rtl="0" algn="ctr">
              <a:spcBef>
                <a:spcPts val="0"/>
              </a:spcBef>
              <a:spcAft>
                <a:spcPts val="0"/>
              </a:spcAft>
              <a:buNone/>
            </a:pPr>
            <a:r>
              <a:rPr lang="en-GB"/>
              <a:t>Testing tools (such as cellphones and tablets) and focus groups for gathering student input.</a:t>
            </a:r>
            <a:endParaRPr sz="1700"/>
          </a:p>
        </p:txBody>
      </p:sp>
      <p:pic>
        <p:nvPicPr>
          <p:cNvPr id="87" name="Google Shape;87;p16"/>
          <p:cNvPicPr preferRelativeResize="0"/>
          <p:nvPr/>
        </p:nvPicPr>
        <p:blipFill>
          <a:blip r:embed="rId4">
            <a:alphaModFix/>
          </a:blip>
          <a:stretch>
            <a:fillRect/>
          </a:stretch>
        </p:blipFill>
        <p:spPr>
          <a:xfrm>
            <a:off x="5195650" y="3213025"/>
            <a:ext cx="3409025" cy="1885201"/>
          </a:xfrm>
          <a:prstGeom prst="rect">
            <a:avLst/>
          </a:prstGeom>
          <a:noFill/>
          <a:ln>
            <a:noFill/>
          </a:ln>
        </p:spPr>
      </p:pic>
      <p:pic>
        <p:nvPicPr>
          <p:cNvPr id="88" name="Google Shape;88;p16"/>
          <p:cNvPicPr preferRelativeResize="0"/>
          <p:nvPr/>
        </p:nvPicPr>
        <p:blipFill rotWithShape="1">
          <a:blip r:embed="rId5">
            <a:alphaModFix/>
          </a:blip>
          <a:srcRect b="18058" l="18047" r="16869" t="15843"/>
          <a:stretch/>
        </p:blipFill>
        <p:spPr>
          <a:xfrm>
            <a:off x="7522875" y="58275"/>
            <a:ext cx="1539000" cy="1563000"/>
          </a:xfrm>
          <a:prstGeom prst="rect">
            <a:avLst/>
          </a:prstGeom>
          <a:noFill/>
          <a:ln>
            <a:noFill/>
          </a:ln>
        </p:spPr>
      </p:pic>
      <p:pic>
        <p:nvPicPr>
          <p:cNvPr id="89" name="Google Shape;89;p16"/>
          <p:cNvPicPr preferRelativeResize="0"/>
          <p:nvPr/>
        </p:nvPicPr>
        <p:blipFill>
          <a:blip r:embed="rId6">
            <a:alphaModFix/>
          </a:blip>
          <a:stretch>
            <a:fillRect/>
          </a:stretch>
        </p:blipFill>
        <p:spPr>
          <a:xfrm>
            <a:off x="6529567" y="1779425"/>
            <a:ext cx="2447659" cy="1376813"/>
          </a:xfrm>
          <a:prstGeom prst="rect">
            <a:avLst/>
          </a:prstGeom>
          <a:noFill/>
          <a:ln>
            <a:noFill/>
          </a:ln>
        </p:spPr>
      </p:pic>
      <p:pic>
        <p:nvPicPr>
          <p:cNvPr id="90" name="Google Shape;90;p16"/>
          <p:cNvPicPr preferRelativeResize="0"/>
          <p:nvPr/>
        </p:nvPicPr>
        <p:blipFill rotWithShape="1">
          <a:blip r:embed="rId7">
            <a:alphaModFix/>
          </a:blip>
          <a:srcRect b="23261" l="20692" r="20721" t="22841"/>
          <a:stretch/>
        </p:blipFill>
        <p:spPr>
          <a:xfrm>
            <a:off x="4812275" y="730027"/>
            <a:ext cx="2353725" cy="10159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Google Shape;95;p17"/>
          <p:cNvSpPr txBox="1"/>
          <p:nvPr>
            <p:ph type="title"/>
          </p:nvPr>
        </p:nvSpPr>
        <p:spPr>
          <a:xfrm>
            <a:off x="330000" y="68050"/>
            <a:ext cx="5431500" cy="506400"/>
          </a:xfrm>
          <a:prstGeom prst="rect">
            <a:avLst/>
          </a:prstGeom>
          <a:solidFill>
            <a:srgbClr val="FFF2CC"/>
          </a:solidFill>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Timeline and Key Milestones</a:t>
            </a:r>
            <a:endParaRPr/>
          </a:p>
        </p:txBody>
      </p:sp>
      <p:graphicFrame>
        <p:nvGraphicFramePr>
          <p:cNvPr id="96" name="Google Shape;96;p17"/>
          <p:cNvGraphicFramePr/>
          <p:nvPr/>
        </p:nvGraphicFramePr>
        <p:xfrm>
          <a:off x="93525" y="782400"/>
          <a:ext cx="3000000" cy="3000000"/>
        </p:xfrm>
        <a:graphic>
          <a:graphicData uri="http://schemas.openxmlformats.org/drawingml/2006/table">
            <a:tbl>
              <a:tblPr>
                <a:noFill/>
                <a:tableStyleId>{ADC33C17-E51E-405A-828D-531F3FA13436}</a:tableStyleId>
              </a:tblPr>
              <a:tblGrid>
                <a:gridCol w="2961075"/>
                <a:gridCol w="3302300"/>
                <a:gridCol w="1725000"/>
                <a:gridCol w="968575"/>
              </a:tblGrid>
              <a:tr h="331700">
                <a:tc>
                  <a:txBody>
                    <a:bodyPr/>
                    <a:lstStyle/>
                    <a:p>
                      <a:pPr indent="0" lvl="0" marL="0" rtl="0" algn="l">
                        <a:spcBef>
                          <a:spcPts val="0"/>
                        </a:spcBef>
                        <a:spcAft>
                          <a:spcPts val="0"/>
                        </a:spcAft>
                        <a:buNone/>
                      </a:pPr>
                      <a:r>
                        <a:rPr lang="en-GB" sz="900">
                          <a:solidFill>
                            <a:schemeClr val="dk1"/>
                          </a:solidFill>
                        </a:rPr>
                        <a:t>Milestone</a:t>
                      </a:r>
                      <a:endParaRPr sz="900">
                        <a:solidFill>
                          <a:schemeClr val="dk1"/>
                        </a:solidFill>
                      </a:endParaRPr>
                    </a:p>
                  </a:txBody>
                  <a:tcPr marT="91425" marB="91425" marR="91425" marL="91425">
                    <a:lnR cap="flat" cmpd="sng" w="9525">
                      <a:solidFill>
                        <a:srgbClr val="9E9E9E"/>
                      </a:solidFill>
                      <a:prstDash val="solid"/>
                      <a:round/>
                      <a:headEnd len="sm" w="sm" type="none"/>
                      <a:tailEnd len="sm" w="sm" type="none"/>
                    </a:lnR>
                    <a:solidFill>
                      <a:srgbClr val="D0E0E3"/>
                    </a:solidFill>
                  </a:tcPr>
                </a:tc>
                <a:tc>
                  <a:txBody>
                    <a:bodyPr/>
                    <a:lstStyle/>
                    <a:p>
                      <a:pPr indent="0" lvl="0" marL="0" rtl="0" algn="l">
                        <a:spcBef>
                          <a:spcPts val="0"/>
                        </a:spcBef>
                        <a:spcAft>
                          <a:spcPts val="0"/>
                        </a:spcAft>
                        <a:buNone/>
                      </a:pPr>
                      <a:r>
                        <a:rPr lang="en-GB" sz="900">
                          <a:solidFill>
                            <a:schemeClr val="dk1"/>
                          </a:solidFill>
                        </a:rPr>
                        <a:t>Description</a:t>
                      </a:r>
                      <a:endParaRPr sz="9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GB" sz="900">
                          <a:solidFill>
                            <a:schemeClr val="dk1"/>
                          </a:solidFill>
                        </a:rPr>
                        <a:t>Due Date</a:t>
                      </a:r>
                      <a:endParaRPr sz="900">
                        <a:solidFill>
                          <a:schemeClr val="dk1"/>
                        </a:solidFill>
                      </a:endParaRPr>
                    </a:p>
                  </a:txBody>
                  <a:tcPr marT="91425" marB="91425" marR="91425" marL="91425">
                    <a:lnL cap="flat" cmpd="sng" w="9525">
                      <a:solidFill>
                        <a:srgbClr val="9E9E9E"/>
                      </a:solidFill>
                      <a:prstDash val="solid"/>
                      <a:round/>
                      <a:headEnd len="sm" w="sm" type="none"/>
                      <a:tailEnd len="sm" w="sm" type="none"/>
                    </a:lnL>
                    <a:solidFill>
                      <a:srgbClr val="D0E0E3"/>
                    </a:solidFill>
                  </a:tcPr>
                </a:tc>
                <a:tc>
                  <a:txBody>
                    <a:bodyPr/>
                    <a:lstStyle/>
                    <a:p>
                      <a:pPr indent="0" lvl="0" marL="0" rtl="0" algn="l">
                        <a:spcBef>
                          <a:spcPts val="0"/>
                        </a:spcBef>
                        <a:spcAft>
                          <a:spcPts val="0"/>
                        </a:spcAft>
                        <a:buNone/>
                      </a:pPr>
                      <a:r>
                        <a:rPr lang="en-GB" sz="900">
                          <a:solidFill>
                            <a:schemeClr val="dk1"/>
                          </a:solidFill>
                        </a:rPr>
                        <a:t>Duration</a:t>
                      </a:r>
                      <a:endParaRPr sz="900">
                        <a:solidFill>
                          <a:schemeClr val="dk1"/>
                        </a:solidFill>
                      </a:endParaRPr>
                    </a:p>
                  </a:txBody>
                  <a:tcPr marT="91425" marB="91425" marR="91425" marL="91425">
                    <a:solidFill>
                      <a:srgbClr val="D0E0E3"/>
                    </a:solidFill>
                  </a:tcPr>
                </a:tc>
              </a:tr>
              <a:tr h="381000">
                <a:tc>
                  <a:txBody>
                    <a:bodyPr/>
                    <a:lstStyle/>
                    <a:p>
                      <a:pPr indent="0" lvl="0" marL="0" rtl="0" algn="l">
                        <a:spcBef>
                          <a:spcPts val="0"/>
                        </a:spcBef>
                        <a:spcAft>
                          <a:spcPts val="0"/>
                        </a:spcAft>
                        <a:buNone/>
                      </a:pPr>
                      <a:r>
                        <a:rPr lang="en-GB" sz="900">
                          <a:solidFill>
                            <a:schemeClr val="dk1"/>
                          </a:solidFill>
                        </a:rPr>
                        <a:t>Milestone 01: Project Proposal Survey &amp; Presentation</a:t>
                      </a:r>
                      <a:endParaRPr sz="900">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GB" sz="900">
                          <a:solidFill>
                            <a:schemeClr val="dk1"/>
                          </a:solidFill>
                        </a:rPr>
                        <a:t>Submit proposal outlining the project scope</a:t>
                      </a:r>
                      <a:endParaRPr sz="900">
                        <a:solidFill>
                          <a:schemeClr val="dk1"/>
                        </a:solidFill>
                      </a:endParaRPr>
                    </a:p>
                  </a:txBody>
                  <a:tcPr marT="91425" marB="91425" marR="91425" marL="91425">
                    <a:lnT cap="flat" cmpd="sng" w="9525">
                      <a:solidFill>
                        <a:srgbClr val="9E9E9E"/>
                      </a:solidFill>
                      <a:prstDash val="solid"/>
                      <a:round/>
                      <a:headEnd len="sm" w="sm" type="none"/>
                      <a:tailEnd len="sm" w="sm" type="none"/>
                    </a:lnT>
                    <a:solidFill>
                      <a:srgbClr val="EAD1DC"/>
                    </a:solidFill>
                  </a:tcPr>
                </a:tc>
                <a:tc>
                  <a:txBody>
                    <a:bodyPr/>
                    <a:lstStyle/>
                    <a:p>
                      <a:pPr indent="0" lvl="0" marL="0" rtl="0" algn="l">
                        <a:spcBef>
                          <a:spcPts val="0"/>
                        </a:spcBef>
                        <a:spcAft>
                          <a:spcPts val="0"/>
                        </a:spcAft>
                        <a:buNone/>
                      </a:pPr>
                      <a:r>
                        <a:rPr lang="en-GB" sz="900">
                          <a:solidFill>
                            <a:schemeClr val="dk1"/>
                          </a:solidFill>
                        </a:rPr>
                        <a:t>28th Oct 2024</a:t>
                      </a:r>
                      <a:endParaRPr sz="900">
                        <a:solidFill>
                          <a:schemeClr val="dk1"/>
                        </a:solidFill>
                      </a:endParaRPr>
                    </a:p>
                  </a:txBody>
                  <a:tcPr marT="91425" marB="91425" marR="91425" marL="91425">
                    <a:solidFill>
                      <a:srgbClr val="FCE5CD"/>
                    </a:solidFill>
                  </a:tcPr>
                </a:tc>
                <a:tc>
                  <a:txBody>
                    <a:bodyPr/>
                    <a:lstStyle/>
                    <a:p>
                      <a:pPr indent="0" lvl="0" marL="0" rtl="0" algn="l">
                        <a:spcBef>
                          <a:spcPts val="0"/>
                        </a:spcBef>
                        <a:spcAft>
                          <a:spcPts val="0"/>
                        </a:spcAft>
                        <a:buNone/>
                      </a:pPr>
                      <a:r>
                        <a:rPr lang="en-GB" sz="900">
                          <a:solidFill>
                            <a:schemeClr val="dk1"/>
                          </a:solidFill>
                        </a:rPr>
                        <a:t>1 day</a:t>
                      </a:r>
                      <a:endParaRPr sz="900">
                        <a:solidFill>
                          <a:schemeClr val="dk1"/>
                        </a:solidFill>
                      </a:endParaRPr>
                    </a:p>
                  </a:txBody>
                  <a:tcPr marT="91425" marB="91425" marR="91425" marL="91425">
                    <a:solidFill>
                      <a:srgbClr val="C9DAF8"/>
                    </a:solidFill>
                  </a:tcPr>
                </a:tc>
              </a:tr>
              <a:tr h="381000">
                <a:tc>
                  <a:txBody>
                    <a:bodyPr/>
                    <a:lstStyle/>
                    <a:p>
                      <a:pPr indent="0" lvl="0" marL="0" rtl="0" algn="l">
                        <a:spcBef>
                          <a:spcPts val="0"/>
                        </a:spcBef>
                        <a:spcAft>
                          <a:spcPts val="0"/>
                        </a:spcAft>
                        <a:buNone/>
                      </a:pPr>
                      <a:r>
                        <a:rPr lang="en-GB" sz="900">
                          <a:solidFill>
                            <a:schemeClr val="dk1"/>
                          </a:solidFill>
                        </a:rPr>
                        <a:t>Research &amp; Planning</a:t>
                      </a:r>
                      <a:endParaRPr sz="9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GB" sz="900">
                          <a:solidFill>
                            <a:schemeClr val="dk1"/>
                          </a:solidFill>
                        </a:rPr>
                        <a:t>Conduct research on student mental health needs</a:t>
                      </a:r>
                      <a:endParaRPr sz="900">
                        <a:solidFill>
                          <a:schemeClr val="dk1"/>
                        </a:solidFill>
                      </a:endParaRPr>
                    </a:p>
                  </a:txBody>
                  <a:tcPr marT="91425" marB="91425" marR="91425" marL="91425">
                    <a:lnL cap="flat" cmpd="sng" w="9525">
                      <a:solidFill>
                        <a:srgbClr val="9E9E9E"/>
                      </a:solidFill>
                      <a:prstDash val="solid"/>
                      <a:round/>
                      <a:headEnd len="sm" w="sm" type="none"/>
                      <a:tailEnd len="sm" w="sm" type="none"/>
                    </a:lnL>
                    <a:solidFill>
                      <a:srgbClr val="EAD1DC"/>
                    </a:solidFill>
                  </a:tcPr>
                </a:tc>
                <a:tc>
                  <a:txBody>
                    <a:bodyPr/>
                    <a:lstStyle/>
                    <a:p>
                      <a:pPr indent="0" lvl="0" marL="0" rtl="0" algn="l">
                        <a:spcBef>
                          <a:spcPts val="0"/>
                        </a:spcBef>
                        <a:spcAft>
                          <a:spcPts val="0"/>
                        </a:spcAft>
                        <a:buNone/>
                      </a:pPr>
                      <a:r>
                        <a:rPr lang="en-GB" sz="900">
                          <a:solidFill>
                            <a:schemeClr val="dk1"/>
                          </a:solidFill>
                        </a:rPr>
                        <a:t>Nov 2024</a:t>
                      </a:r>
                      <a:endParaRPr sz="900">
                        <a:solidFill>
                          <a:schemeClr val="dk1"/>
                        </a:solidFill>
                      </a:endParaRPr>
                    </a:p>
                  </a:txBody>
                  <a:tcPr marT="91425" marB="91425" marR="91425" marL="91425">
                    <a:solidFill>
                      <a:srgbClr val="FCE5CD"/>
                    </a:solidFill>
                  </a:tcPr>
                </a:tc>
                <a:tc>
                  <a:txBody>
                    <a:bodyPr/>
                    <a:lstStyle/>
                    <a:p>
                      <a:pPr indent="0" lvl="0" marL="0" rtl="0" algn="l">
                        <a:spcBef>
                          <a:spcPts val="0"/>
                        </a:spcBef>
                        <a:spcAft>
                          <a:spcPts val="0"/>
                        </a:spcAft>
                        <a:buNone/>
                      </a:pPr>
                      <a:r>
                        <a:rPr lang="en-GB" sz="900">
                          <a:solidFill>
                            <a:schemeClr val="dk1"/>
                          </a:solidFill>
                        </a:rPr>
                        <a:t>1 month</a:t>
                      </a:r>
                      <a:endParaRPr sz="900">
                        <a:solidFill>
                          <a:schemeClr val="dk1"/>
                        </a:solidFill>
                      </a:endParaRPr>
                    </a:p>
                  </a:txBody>
                  <a:tcPr marT="91425" marB="91425" marR="91425" marL="91425">
                    <a:solidFill>
                      <a:srgbClr val="C9DAF8"/>
                    </a:solidFill>
                  </a:tcPr>
                </a:tc>
              </a:tr>
              <a:tr h="381000">
                <a:tc>
                  <a:txBody>
                    <a:bodyPr/>
                    <a:lstStyle/>
                    <a:p>
                      <a:pPr indent="0" lvl="0" marL="0" rtl="0" algn="l">
                        <a:spcBef>
                          <a:spcPts val="0"/>
                        </a:spcBef>
                        <a:spcAft>
                          <a:spcPts val="0"/>
                        </a:spcAft>
                        <a:buNone/>
                      </a:pPr>
                      <a:r>
                        <a:rPr lang="en-GB" sz="900">
                          <a:solidFill>
                            <a:schemeClr val="dk1"/>
                          </a:solidFill>
                        </a:rPr>
                        <a:t>Milestone 02: Mid-Project Review</a:t>
                      </a:r>
                      <a:endParaRPr sz="900">
                        <a:solidFill>
                          <a:schemeClr val="dk1"/>
                        </a:solidFill>
                      </a:endParaRPr>
                    </a:p>
                  </a:txBody>
                  <a:tcPr marT="91425" marB="91425" marR="91425" marL="91425">
                    <a:lnT cap="flat" cmpd="sng" w="9525">
                      <a:solidFill>
                        <a:srgbClr val="9E9E9E"/>
                      </a:solidFill>
                      <a:prstDash val="solid"/>
                      <a:round/>
                      <a:headEnd len="sm" w="sm" type="none"/>
                      <a:tailEnd len="sm" w="sm" type="none"/>
                    </a:lnT>
                    <a:solidFill>
                      <a:srgbClr val="F4CCCC"/>
                    </a:solidFill>
                  </a:tcPr>
                </a:tc>
                <a:tc>
                  <a:txBody>
                    <a:bodyPr/>
                    <a:lstStyle/>
                    <a:p>
                      <a:pPr indent="0" lvl="0" marL="0" rtl="0" algn="l">
                        <a:spcBef>
                          <a:spcPts val="0"/>
                        </a:spcBef>
                        <a:spcAft>
                          <a:spcPts val="0"/>
                        </a:spcAft>
                        <a:buNone/>
                      </a:pPr>
                      <a:r>
                        <a:rPr lang="en-GB" sz="900">
                          <a:solidFill>
                            <a:schemeClr val="dk1"/>
                          </a:solidFill>
                        </a:rPr>
                        <a:t>Present progress and gather feedback</a:t>
                      </a:r>
                      <a:endParaRPr sz="900">
                        <a:solidFill>
                          <a:schemeClr val="dk1"/>
                        </a:solidFill>
                      </a:endParaRPr>
                    </a:p>
                  </a:txBody>
                  <a:tcPr marT="91425" marB="91425" marR="91425" marL="91425">
                    <a:solidFill>
                      <a:srgbClr val="EAD1DC"/>
                    </a:solidFill>
                  </a:tcPr>
                </a:tc>
                <a:tc>
                  <a:txBody>
                    <a:bodyPr/>
                    <a:lstStyle/>
                    <a:p>
                      <a:pPr indent="0" lvl="0" marL="0" rtl="0" algn="l">
                        <a:spcBef>
                          <a:spcPts val="0"/>
                        </a:spcBef>
                        <a:spcAft>
                          <a:spcPts val="0"/>
                        </a:spcAft>
                        <a:buNone/>
                      </a:pPr>
                      <a:r>
                        <a:rPr lang="en-GB" sz="900">
                          <a:solidFill>
                            <a:schemeClr val="dk1"/>
                          </a:solidFill>
                        </a:rPr>
                        <a:t>16th Dec 2024</a:t>
                      </a:r>
                      <a:endParaRPr sz="900">
                        <a:solidFill>
                          <a:schemeClr val="dk1"/>
                        </a:solidFill>
                      </a:endParaRPr>
                    </a:p>
                  </a:txBody>
                  <a:tcPr marT="91425" marB="91425" marR="91425" marL="91425">
                    <a:solidFill>
                      <a:srgbClr val="FCE5CD"/>
                    </a:solidFill>
                  </a:tcPr>
                </a:tc>
                <a:tc>
                  <a:txBody>
                    <a:bodyPr/>
                    <a:lstStyle/>
                    <a:p>
                      <a:pPr indent="0" lvl="0" marL="0" rtl="0" algn="l">
                        <a:spcBef>
                          <a:spcPts val="0"/>
                        </a:spcBef>
                        <a:spcAft>
                          <a:spcPts val="0"/>
                        </a:spcAft>
                        <a:buNone/>
                      </a:pPr>
                      <a:r>
                        <a:rPr lang="en-GB" sz="900">
                          <a:solidFill>
                            <a:schemeClr val="dk1"/>
                          </a:solidFill>
                        </a:rPr>
                        <a:t>2 weeks</a:t>
                      </a:r>
                      <a:endParaRPr sz="900">
                        <a:solidFill>
                          <a:schemeClr val="dk1"/>
                        </a:solidFill>
                      </a:endParaRPr>
                    </a:p>
                  </a:txBody>
                  <a:tcPr marT="91425" marB="91425" marR="91425" marL="91425">
                    <a:solidFill>
                      <a:srgbClr val="C9DAF8"/>
                    </a:solidFill>
                  </a:tcPr>
                </a:tc>
              </a:tr>
              <a:tr h="381000">
                <a:tc>
                  <a:txBody>
                    <a:bodyPr/>
                    <a:lstStyle/>
                    <a:p>
                      <a:pPr indent="0" lvl="0" marL="0" rtl="0" algn="l">
                        <a:spcBef>
                          <a:spcPts val="0"/>
                        </a:spcBef>
                        <a:spcAft>
                          <a:spcPts val="0"/>
                        </a:spcAft>
                        <a:buNone/>
                      </a:pPr>
                      <a:r>
                        <a:rPr lang="en-GB" sz="900">
                          <a:solidFill>
                            <a:schemeClr val="dk1"/>
                          </a:solidFill>
                        </a:rPr>
                        <a:t>Development Phase 1</a:t>
                      </a:r>
                      <a:endParaRPr sz="900">
                        <a:solidFill>
                          <a:schemeClr val="dk1"/>
                        </a:solidFill>
                      </a:endParaRPr>
                    </a:p>
                  </a:txBody>
                  <a:tcPr marT="91425" marB="91425" marR="91425" marL="91425">
                    <a:solidFill>
                      <a:srgbClr val="D9EAD3"/>
                    </a:solidFill>
                  </a:tcPr>
                </a:tc>
                <a:tc>
                  <a:txBody>
                    <a:bodyPr/>
                    <a:lstStyle/>
                    <a:p>
                      <a:pPr indent="0" lvl="0" marL="0" rtl="0" algn="l">
                        <a:spcBef>
                          <a:spcPts val="0"/>
                        </a:spcBef>
                        <a:spcAft>
                          <a:spcPts val="0"/>
                        </a:spcAft>
                        <a:buNone/>
                      </a:pPr>
                      <a:r>
                        <a:rPr lang="en-GB" sz="900">
                          <a:solidFill>
                            <a:schemeClr val="dk1"/>
                          </a:solidFill>
                        </a:rPr>
                        <a:t>Develop core app features</a:t>
                      </a:r>
                      <a:endParaRPr sz="900">
                        <a:solidFill>
                          <a:schemeClr val="dk1"/>
                        </a:solidFill>
                      </a:endParaRPr>
                    </a:p>
                  </a:txBody>
                  <a:tcPr marT="91425" marB="91425" marR="91425" marL="91425">
                    <a:solidFill>
                      <a:srgbClr val="EAD1DC"/>
                    </a:solidFill>
                  </a:tcPr>
                </a:tc>
                <a:tc>
                  <a:txBody>
                    <a:bodyPr/>
                    <a:lstStyle/>
                    <a:p>
                      <a:pPr indent="0" lvl="0" marL="0" rtl="0" algn="l">
                        <a:spcBef>
                          <a:spcPts val="0"/>
                        </a:spcBef>
                        <a:spcAft>
                          <a:spcPts val="0"/>
                        </a:spcAft>
                        <a:buNone/>
                      </a:pPr>
                      <a:r>
                        <a:rPr lang="en-GB" sz="900">
                          <a:solidFill>
                            <a:schemeClr val="dk1"/>
                          </a:solidFill>
                        </a:rPr>
                        <a:t>Dec 2024 - Jan 2025</a:t>
                      </a:r>
                      <a:endParaRPr sz="900">
                        <a:solidFill>
                          <a:schemeClr val="dk1"/>
                        </a:solidFill>
                      </a:endParaRPr>
                    </a:p>
                  </a:txBody>
                  <a:tcPr marT="91425" marB="91425" marR="91425" marL="91425">
                    <a:solidFill>
                      <a:srgbClr val="FCE5CD"/>
                    </a:solidFill>
                  </a:tcPr>
                </a:tc>
                <a:tc>
                  <a:txBody>
                    <a:bodyPr/>
                    <a:lstStyle/>
                    <a:p>
                      <a:pPr indent="0" lvl="0" marL="0" rtl="0" algn="l">
                        <a:spcBef>
                          <a:spcPts val="0"/>
                        </a:spcBef>
                        <a:spcAft>
                          <a:spcPts val="0"/>
                        </a:spcAft>
                        <a:buNone/>
                      </a:pPr>
                      <a:r>
                        <a:rPr lang="en-GB" sz="900">
                          <a:solidFill>
                            <a:schemeClr val="dk1"/>
                          </a:solidFill>
                        </a:rPr>
                        <a:t>2 months</a:t>
                      </a:r>
                      <a:endParaRPr sz="900">
                        <a:solidFill>
                          <a:schemeClr val="dk1"/>
                        </a:solidFill>
                      </a:endParaRPr>
                    </a:p>
                  </a:txBody>
                  <a:tcPr marT="91425" marB="91425" marR="91425" marL="91425">
                    <a:solidFill>
                      <a:srgbClr val="C9DAF8"/>
                    </a:solidFill>
                  </a:tcPr>
                </a:tc>
              </a:tr>
              <a:tr h="381000">
                <a:tc>
                  <a:txBody>
                    <a:bodyPr/>
                    <a:lstStyle/>
                    <a:p>
                      <a:pPr indent="0" lvl="0" marL="0" rtl="0" algn="l">
                        <a:spcBef>
                          <a:spcPts val="0"/>
                        </a:spcBef>
                        <a:spcAft>
                          <a:spcPts val="0"/>
                        </a:spcAft>
                        <a:buNone/>
                      </a:pPr>
                      <a:r>
                        <a:rPr lang="en-GB" sz="900">
                          <a:solidFill>
                            <a:schemeClr val="dk1"/>
                          </a:solidFill>
                        </a:rPr>
                        <a:t>Prototype Testing</a:t>
                      </a:r>
                      <a:endParaRPr sz="900">
                        <a:solidFill>
                          <a:schemeClr val="dk1"/>
                        </a:solidFill>
                      </a:endParaRPr>
                    </a:p>
                  </a:txBody>
                  <a:tcPr marT="91425" marB="91425" marR="91425" marL="91425">
                    <a:solidFill>
                      <a:srgbClr val="D9EAD3"/>
                    </a:solidFill>
                  </a:tcPr>
                </a:tc>
                <a:tc>
                  <a:txBody>
                    <a:bodyPr/>
                    <a:lstStyle/>
                    <a:p>
                      <a:pPr indent="0" lvl="0" marL="0" rtl="0" algn="l">
                        <a:spcBef>
                          <a:spcPts val="0"/>
                        </a:spcBef>
                        <a:spcAft>
                          <a:spcPts val="0"/>
                        </a:spcAft>
                        <a:buNone/>
                      </a:pPr>
                      <a:r>
                        <a:rPr lang="en-GB" sz="900">
                          <a:solidFill>
                            <a:schemeClr val="dk1"/>
                          </a:solidFill>
                        </a:rPr>
                        <a:t>Initial user testing with student focus groups</a:t>
                      </a:r>
                      <a:endParaRPr sz="900">
                        <a:solidFill>
                          <a:schemeClr val="dk1"/>
                        </a:solidFill>
                      </a:endParaRPr>
                    </a:p>
                  </a:txBody>
                  <a:tcPr marT="91425" marB="91425" marR="91425" marL="91425">
                    <a:solidFill>
                      <a:srgbClr val="EAD1DC"/>
                    </a:solidFill>
                  </a:tcPr>
                </a:tc>
                <a:tc>
                  <a:txBody>
                    <a:bodyPr/>
                    <a:lstStyle/>
                    <a:p>
                      <a:pPr indent="0" lvl="0" marL="0" rtl="0" algn="l">
                        <a:spcBef>
                          <a:spcPts val="0"/>
                        </a:spcBef>
                        <a:spcAft>
                          <a:spcPts val="0"/>
                        </a:spcAft>
                        <a:buNone/>
                      </a:pPr>
                      <a:r>
                        <a:rPr lang="en-GB" sz="900">
                          <a:solidFill>
                            <a:schemeClr val="dk1"/>
                          </a:solidFill>
                        </a:rPr>
                        <a:t>Early Feb 2025</a:t>
                      </a:r>
                      <a:endParaRPr sz="900">
                        <a:solidFill>
                          <a:schemeClr val="dk1"/>
                        </a:solidFill>
                      </a:endParaRPr>
                    </a:p>
                  </a:txBody>
                  <a:tcPr marT="91425" marB="91425" marR="91425" marL="91425">
                    <a:solidFill>
                      <a:srgbClr val="FCE5CD"/>
                    </a:solidFill>
                  </a:tcPr>
                </a:tc>
                <a:tc>
                  <a:txBody>
                    <a:bodyPr/>
                    <a:lstStyle/>
                    <a:p>
                      <a:pPr indent="0" lvl="0" marL="0" rtl="0" algn="l">
                        <a:spcBef>
                          <a:spcPts val="0"/>
                        </a:spcBef>
                        <a:spcAft>
                          <a:spcPts val="0"/>
                        </a:spcAft>
                        <a:buNone/>
                      </a:pPr>
                      <a:r>
                        <a:rPr lang="en-GB" sz="900">
                          <a:solidFill>
                            <a:schemeClr val="dk1"/>
                          </a:solidFill>
                        </a:rPr>
                        <a:t>2 weeks</a:t>
                      </a:r>
                      <a:endParaRPr sz="900">
                        <a:solidFill>
                          <a:schemeClr val="dk1"/>
                        </a:solidFill>
                      </a:endParaRPr>
                    </a:p>
                  </a:txBody>
                  <a:tcPr marT="91425" marB="91425" marR="91425" marL="91425">
                    <a:solidFill>
                      <a:srgbClr val="C9DAF8"/>
                    </a:solidFill>
                  </a:tcPr>
                </a:tc>
              </a:tr>
              <a:tr h="381000">
                <a:tc>
                  <a:txBody>
                    <a:bodyPr/>
                    <a:lstStyle/>
                    <a:p>
                      <a:pPr indent="0" lvl="0" marL="0" rtl="0" algn="l">
                        <a:spcBef>
                          <a:spcPts val="0"/>
                        </a:spcBef>
                        <a:spcAft>
                          <a:spcPts val="0"/>
                        </a:spcAft>
                        <a:buNone/>
                      </a:pPr>
                      <a:r>
                        <a:rPr lang="en-GB" sz="900">
                          <a:solidFill>
                            <a:schemeClr val="dk1"/>
                          </a:solidFill>
                        </a:rPr>
                        <a:t>Development Phase 2</a:t>
                      </a:r>
                      <a:endParaRPr sz="900">
                        <a:solidFill>
                          <a:schemeClr val="dk1"/>
                        </a:solidFill>
                      </a:endParaRPr>
                    </a:p>
                  </a:txBody>
                  <a:tcPr marT="91425" marB="91425" marR="91425" marL="91425">
                    <a:solidFill>
                      <a:srgbClr val="D9EAD3"/>
                    </a:solidFill>
                  </a:tcPr>
                </a:tc>
                <a:tc>
                  <a:txBody>
                    <a:bodyPr/>
                    <a:lstStyle/>
                    <a:p>
                      <a:pPr indent="0" lvl="0" marL="0" rtl="0" algn="l">
                        <a:spcBef>
                          <a:spcPts val="0"/>
                        </a:spcBef>
                        <a:spcAft>
                          <a:spcPts val="0"/>
                        </a:spcAft>
                        <a:buNone/>
                      </a:pPr>
                      <a:r>
                        <a:rPr lang="en-GB" sz="900">
                          <a:solidFill>
                            <a:schemeClr val="dk1"/>
                          </a:solidFill>
                        </a:rPr>
                        <a:t>Refine app based on feedback, add advanced features</a:t>
                      </a:r>
                      <a:endParaRPr sz="900">
                        <a:solidFill>
                          <a:schemeClr val="dk1"/>
                        </a:solidFill>
                      </a:endParaRPr>
                    </a:p>
                  </a:txBody>
                  <a:tcPr marT="91425" marB="91425" marR="91425" marL="91425">
                    <a:solidFill>
                      <a:srgbClr val="EAD1DC"/>
                    </a:solidFill>
                  </a:tcPr>
                </a:tc>
                <a:tc>
                  <a:txBody>
                    <a:bodyPr/>
                    <a:lstStyle/>
                    <a:p>
                      <a:pPr indent="0" lvl="0" marL="0" rtl="0" algn="l">
                        <a:spcBef>
                          <a:spcPts val="0"/>
                        </a:spcBef>
                        <a:spcAft>
                          <a:spcPts val="0"/>
                        </a:spcAft>
                        <a:buNone/>
                      </a:pPr>
                      <a:r>
                        <a:rPr lang="en-GB" sz="900">
                          <a:solidFill>
                            <a:schemeClr val="dk1"/>
                          </a:solidFill>
                        </a:rPr>
                        <a:t>Mid Feb - Early March 2025</a:t>
                      </a:r>
                      <a:endParaRPr sz="900">
                        <a:solidFill>
                          <a:schemeClr val="dk1"/>
                        </a:solidFill>
                      </a:endParaRPr>
                    </a:p>
                  </a:txBody>
                  <a:tcPr marT="91425" marB="91425" marR="91425" marL="91425">
                    <a:solidFill>
                      <a:srgbClr val="FCE5CD"/>
                    </a:solidFill>
                  </a:tcPr>
                </a:tc>
                <a:tc>
                  <a:txBody>
                    <a:bodyPr/>
                    <a:lstStyle/>
                    <a:p>
                      <a:pPr indent="0" lvl="0" marL="0" rtl="0" algn="l">
                        <a:spcBef>
                          <a:spcPts val="0"/>
                        </a:spcBef>
                        <a:spcAft>
                          <a:spcPts val="0"/>
                        </a:spcAft>
                        <a:buNone/>
                      </a:pPr>
                      <a:r>
                        <a:rPr lang="en-GB" sz="900">
                          <a:solidFill>
                            <a:schemeClr val="dk1"/>
                          </a:solidFill>
                        </a:rPr>
                        <a:t>3 weeks</a:t>
                      </a:r>
                      <a:endParaRPr sz="900">
                        <a:solidFill>
                          <a:schemeClr val="dk1"/>
                        </a:solidFill>
                      </a:endParaRPr>
                    </a:p>
                  </a:txBody>
                  <a:tcPr marT="91425" marB="91425" marR="91425" marL="91425">
                    <a:solidFill>
                      <a:srgbClr val="C9DAF8"/>
                    </a:solidFill>
                  </a:tcPr>
                </a:tc>
              </a:tr>
              <a:tr h="381000">
                <a:tc>
                  <a:txBody>
                    <a:bodyPr/>
                    <a:lstStyle/>
                    <a:p>
                      <a:pPr indent="0" lvl="0" marL="0" rtl="0" algn="l">
                        <a:spcBef>
                          <a:spcPts val="0"/>
                        </a:spcBef>
                        <a:spcAft>
                          <a:spcPts val="0"/>
                        </a:spcAft>
                        <a:buNone/>
                      </a:pPr>
                      <a:r>
                        <a:rPr lang="en-GB" sz="900">
                          <a:solidFill>
                            <a:schemeClr val="dk1"/>
                          </a:solidFill>
                        </a:rPr>
                        <a:t>Final Testing &amp; Launch </a:t>
                      </a:r>
                      <a:r>
                        <a:rPr lang="en-GB" sz="900">
                          <a:solidFill>
                            <a:schemeClr val="dk1"/>
                          </a:solidFill>
                        </a:rPr>
                        <a:t>Preparation</a:t>
                      </a:r>
                      <a:endParaRPr sz="900">
                        <a:solidFill>
                          <a:schemeClr val="dk1"/>
                        </a:solidFill>
                      </a:endParaRPr>
                    </a:p>
                  </a:txBody>
                  <a:tcPr marT="91425" marB="91425" marR="91425" marL="91425">
                    <a:solidFill>
                      <a:srgbClr val="D9EAD3"/>
                    </a:solidFill>
                  </a:tcPr>
                </a:tc>
                <a:tc>
                  <a:txBody>
                    <a:bodyPr/>
                    <a:lstStyle/>
                    <a:p>
                      <a:pPr indent="0" lvl="0" marL="0" rtl="0" algn="l">
                        <a:spcBef>
                          <a:spcPts val="0"/>
                        </a:spcBef>
                        <a:spcAft>
                          <a:spcPts val="0"/>
                        </a:spcAft>
                        <a:buNone/>
                      </a:pPr>
                      <a:r>
                        <a:rPr lang="en-GB" sz="900">
                          <a:solidFill>
                            <a:schemeClr val="dk1"/>
                          </a:solidFill>
                        </a:rPr>
                        <a:t>Finalise testing, bug fixes and deployment preparation</a:t>
                      </a:r>
                      <a:endParaRPr sz="900">
                        <a:solidFill>
                          <a:schemeClr val="dk1"/>
                        </a:solidFill>
                      </a:endParaRPr>
                    </a:p>
                  </a:txBody>
                  <a:tcPr marT="91425" marB="91425" marR="91425" marL="91425">
                    <a:solidFill>
                      <a:srgbClr val="EAD1DC"/>
                    </a:solidFill>
                  </a:tcPr>
                </a:tc>
                <a:tc>
                  <a:txBody>
                    <a:bodyPr/>
                    <a:lstStyle/>
                    <a:p>
                      <a:pPr indent="0" lvl="0" marL="0" rtl="0" algn="l">
                        <a:spcBef>
                          <a:spcPts val="0"/>
                        </a:spcBef>
                        <a:spcAft>
                          <a:spcPts val="0"/>
                        </a:spcAft>
                        <a:buNone/>
                      </a:pPr>
                      <a:r>
                        <a:rPr lang="en-GB" sz="900">
                          <a:solidFill>
                            <a:schemeClr val="dk1"/>
                          </a:solidFill>
                        </a:rPr>
                        <a:t>Mid March 2025</a:t>
                      </a:r>
                      <a:endParaRPr sz="900">
                        <a:solidFill>
                          <a:schemeClr val="dk1"/>
                        </a:solidFill>
                      </a:endParaRPr>
                    </a:p>
                  </a:txBody>
                  <a:tcPr marT="91425" marB="91425" marR="91425" marL="91425">
                    <a:solidFill>
                      <a:srgbClr val="FCE5CD"/>
                    </a:solidFill>
                  </a:tcPr>
                </a:tc>
                <a:tc>
                  <a:txBody>
                    <a:bodyPr/>
                    <a:lstStyle/>
                    <a:p>
                      <a:pPr indent="0" lvl="0" marL="0" rtl="0" algn="l">
                        <a:spcBef>
                          <a:spcPts val="0"/>
                        </a:spcBef>
                        <a:spcAft>
                          <a:spcPts val="0"/>
                        </a:spcAft>
                        <a:buNone/>
                      </a:pPr>
                      <a:r>
                        <a:rPr lang="en-GB" sz="900">
                          <a:solidFill>
                            <a:schemeClr val="dk1"/>
                          </a:solidFill>
                        </a:rPr>
                        <a:t>1 week</a:t>
                      </a:r>
                      <a:endParaRPr sz="900">
                        <a:solidFill>
                          <a:schemeClr val="dk1"/>
                        </a:solidFill>
                      </a:endParaRPr>
                    </a:p>
                  </a:txBody>
                  <a:tcPr marT="91425" marB="91425" marR="91425" marL="91425">
                    <a:solidFill>
                      <a:srgbClr val="C9DAF8"/>
                    </a:solidFill>
                  </a:tcPr>
                </a:tc>
              </a:tr>
              <a:tr h="381000">
                <a:tc>
                  <a:txBody>
                    <a:bodyPr/>
                    <a:lstStyle/>
                    <a:p>
                      <a:pPr indent="0" lvl="0" marL="0" rtl="0" algn="l">
                        <a:spcBef>
                          <a:spcPts val="0"/>
                        </a:spcBef>
                        <a:spcAft>
                          <a:spcPts val="0"/>
                        </a:spcAft>
                        <a:buNone/>
                      </a:pPr>
                      <a:r>
                        <a:rPr lang="en-GB" sz="900">
                          <a:solidFill>
                            <a:schemeClr val="dk1"/>
                          </a:solidFill>
                        </a:rPr>
                        <a:t>Milestone 03: Exhibition &amp; Artefact </a:t>
                      </a:r>
                      <a:r>
                        <a:rPr lang="en-GB" sz="900">
                          <a:solidFill>
                            <a:schemeClr val="dk1"/>
                          </a:solidFill>
                        </a:rPr>
                        <a:t>Demonstration</a:t>
                      </a:r>
                      <a:endParaRPr sz="900">
                        <a:solidFill>
                          <a:schemeClr val="dk1"/>
                        </a:solidFill>
                      </a:endParaRPr>
                    </a:p>
                  </a:txBody>
                  <a:tcPr marT="91425" marB="91425" marR="91425" marL="91425">
                    <a:solidFill>
                      <a:srgbClr val="F4CCCC"/>
                    </a:solidFill>
                  </a:tcPr>
                </a:tc>
                <a:tc>
                  <a:txBody>
                    <a:bodyPr/>
                    <a:lstStyle/>
                    <a:p>
                      <a:pPr indent="0" lvl="0" marL="0" rtl="0" algn="l">
                        <a:spcBef>
                          <a:spcPts val="0"/>
                        </a:spcBef>
                        <a:spcAft>
                          <a:spcPts val="0"/>
                        </a:spcAft>
                        <a:buNone/>
                      </a:pPr>
                      <a:r>
                        <a:rPr lang="en-GB" sz="900">
                          <a:solidFill>
                            <a:schemeClr val="dk1"/>
                          </a:solidFill>
                        </a:rPr>
                        <a:t>Showcase app to peers, educators and stakeholders</a:t>
                      </a:r>
                      <a:endParaRPr sz="900">
                        <a:solidFill>
                          <a:schemeClr val="dk1"/>
                        </a:solidFill>
                      </a:endParaRPr>
                    </a:p>
                  </a:txBody>
                  <a:tcPr marT="91425" marB="91425" marR="91425" marL="91425">
                    <a:solidFill>
                      <a:srgbClr val="EAD1DC"/>
                    </a:solidFill>
                  </a:tcPr>
                </a:tc>
                <a:tc>
                  <a:txBody>
                    <a:bodyPr/>
                    <a:lstStyle/>
                    <a:p>
                      <a:pPr indent="0" lvl="0" marL="0" rtl="0" algn="l">
                        <a:spcBef>
                          <a:spcPts val="0"/>
                        </a:spcBef>
                        <a:spcAft>
                          <a:spcPts val="0"/>
                        </a:spcAft>
                        <a:buNone/>
                      </a:pPr>
                      <a:r>
                        <a:rPr lang="en-GB" sz="900">
                          <a:solidFill>
                            <a:schemeClr val="dk1"/>
                          </a:solidFill>
                        </a:rPr>
                        <a:t>24th March 2025</a:t>
                      </a:r>
                      <a:endParaRPr sz="900">
                        <a:solidFill>
                          <a:schemeClr val="dk1"/>
                        </a:solidFill>
                      </a:endParaRPr>
                    </a:p>
                  </a:txBody>
                  <a:tcPr marT="91425" marB="91425" marR="91425" marL="91425">
                    <a:solidFill>
                      <a:srgbClr val="FCE5CD"/>
                    </a:solidFill>
                  </a:tcPr>
                </a:tc>
                <a:tc>
                  <a:txBody>
                    <a:bodyPr/>
                    <a:lstStyle/>
                    <a:p>
                      <a:pPr indent="0" lvl="0" marL="0" rtl="0" algn="l">
                        <a:spcBef>
                          <a:spcPts val="0"/>
                        </a:spcBef>
                        <a:spcAft>
                          <a:spcPts val="0"/>
                        </a:spcAft>
                        <a:buNone/>
                      </a:pPr>
                      <a:r>
                        <a:rPr lang="en-GB" sz="900">
                          <a:solidFill>
                            <a:schemeClr val="dk1"/>
                          </a:solidFill>
                        </a:rPr>
                        <a:t>9 days</a:t>
                      </a:r>
                      <a:endParaRPr sz="900">
                        <a:solidFill>
                          <a:schemeClr val="dk1"/>
                        </a:solidFill>
                      </a:endParaRPr>
                    </a:p>
                  </a:txBody>
                  <a:tcPr marT="91425" marB="91425" marR="91425" marL="91425">
                    <a:solidFill>
                      <a:srgbClr val="C9DAF8"/>
                    </a:solidFill>
                  </a:tcPr>
                </a:tc>
              </a:tr>
              <a:tr h="381000">
                <a:tc>
                  <a:txBody>
                    <a:bodyPr/>
                    <a:lstStyle/>
                    <a:p>
                      <a:pPr indent="0" lvl="0" marL="0" rtl="0" algn="l">
                        <a:spcBef>
                          <a:spcPts val="0"/>
                        </a:spcBef>
                        <a:spcAft>
                          <a:spcPts val="0"/>
                        </a:spcAft>
                        <a:buNone/>
                      </a:pPr>
                      <a:r>
                        <a:rPr lang="en-GB" sz="900">
                          <a:solidFill>
                            <a:schemeClr val="dk1"/>
                          </a:solidFill>
                        </a:rPr>
                        <a:t>Milestone 04: Project Report Submission</a:t>
                      </a:r>
                      <a:endParaRPr sz="900">
                        <a:solidFill>
                          <a:schemeClr val="dk1"/>
                        </a:solidFill>
                      </a:endParaRPr>
                    </a:p>
                  </a:txBody>
                  <a:tcPr marT="91425" marB="91425" marR="91425" marL="91425">
                    <a:solidFill>
                      <a:srgbClr val="F4CCCC"/>
                    </a:solidFill>
                  </a:tcPr>
                </a:tc>
                <a:tc>
                  <a:txBody>
                    <a:bodyPr/>
                    <a:lstStyle/>
                    <a:p>
                      <a:pPr indent="0" lvl="0" marL="0" rtl="0" algn="l">
                        <a:spcBef>
                          <a:spcPts val="0"/>
                        </a:spcBef>
                        <a:spcAft>
                          <a:spcPts val="0"/>
                        </a:spcAft>
                        <a:buNone/>
                      </a:pPr>
                      <a:r>
                        <a:rPr lang="en-GB" sz="900">
                          <a:solidFill>
                            <a:schemeClr val="dk1"/>
                          </a:solidFill>
                        </a:rPr>
                        <a:t>Submit final project report</a:t>
                      </a:r>
                      <a:endParaRPr sz="900">
                        <a:solidFill>
                          <a:schemeClr val="dk1"/>
                        </a:solidFill>
                      </a:endParaRPr>
                    </a:p>
                  </a:txBody>
                  <a:tcPr marT="91425" marB="91425" marR="91425" marL="91425">
                    <a:solidFill>
                      <a:srgbClr val="EAD1DC"/>
                    </a:solidFill>
                  </a:tcPr>
                </a:tc>
                <a:tc>
                  <a:txBody>
                    <a:bodyPr/>
                    <a:lstStyle/>
                    <a:p>
                      <a:pPr indent="0" lvl="0" marL="0" rtl="0" algn="l">
                        <a:spcBef>
                          <a:spcPts val="0"/>
                        </a:spcBef>
                        <a:spcAft>
                          <a:spcPts val="0"/>
                        </a:spcAft>
                        <a:buNone/>
                      </a:pPr>
                      <a:r>
                        <a:rPr lang="en-GB" sz="900">
                          <a:solidFill>
                            <a:schemeClr val="dk1"/>
                          </a:solidFill>
                        </a:rPr>
                        <a:t>31st March 2025</a:t>
                      </a:r>
                      <a:endParaRPr sz="900">
                        <a:solidFill>
                          <a:schemeClr val="dk1"/>
                        </a:solidFill>
                      </a:endParaRPr>
                    </a:p>
                  </a:txBody>
                  <a:tcPr marT="91425" marB="91425" marR="91425" marL="91425">
                    <a:solidFill>
                      <a:srgbClr val="FCE5CD"/>
                    </a:solidFill>
                  </a:tcPr>
                </a:tc>
                <a:tc>
                  <a:txBody>
                    <a:bodyPr/>
                    <a:lstStyle/>
                    <a:p>
                      <a:pPr indent="0" lvl="0" marL="0" rtl="0" algn="l">
                        <a:spcBef>
                          <a:spcPts val="0"/>
                        </a:spcBef>
                        <a:spcAft>
                          <a:spcPts val="0"/>
                        </a:spcAft>
                        <a:buNone/>
                      </a:pPr>
                      <a:r>
                        <a:rPr lang="en-GB" sz="900">
                          <a:solidFill>
                            <a:schemeClr val="dk1"/>
                          </a:solidFill>
                        </a:rPr>
                        <a:t>1 week</a:t>
                      </a:r>
                      <a:endParaRPr sz="900">
                        <a:solidFill>
                          <a:schemeClr val="dk1"/>
                        </a:solidFill>
                      </a:endParaRPr>
                    </a:p>
                  </a:txBody>
                  <a:tcPr marT="91425" marB="91425" marR="91425" marL="91425">
                    <a:solidFill>
                      <a:srgbClr val="C9DAF8"/>
                    </a:solidFill>
                  </a:tcPr>
                </a:tc>
              </a:tr>
              <a:tr h="381000">
                <a:tc>
                  <a:txBody>
                    <a:bodyPr/>
                    <a:lstStyle/>
                    <a:p>
                      <a:pPr indent="0" lvl="0" marL="0" rtl="0" algn="l">
                        <a:spcBef>
                          <a:spcPts val="0"/>
                        </a:spcBef>
                        <a:spcAft>
                          <a:spcPts val="0"/>
                        </a:spcAft>
                        <a:buNone/>
                      </a:pPr>
                      <a:r>
                        <a:rPr lang="en-GB" sz="900">
                          <a:solidFill>
                            <a:schemeClr val="dk1"/>
                          </a:solidFill>
                        </a:rPr>
                        <a:t>Launch</a:t>
                      </a:r>
                      <a:endParaRPr sz="900">
                        <a:solidFill>
                          <a:schemeClr val="dk1"/>
                        </a:solidFill>
                      </a:endParaRPr>
                    </a:p>
                  </a:txBody>
                  <a:tcPr marT="91425" marB="91425" marR="91425" marL="91425">
                    <a:solidFill>
                      <a:srgbClr val="D9EAD3"/>
                    </a:solidFill>
                  </a:tcPr>
                </a:tc>
                <a:tc>
                  <a:txBody>
                    <a:bodyPr/>
                    <a:lstStyle/>
                    <a:p>
                      <a:pPr indent="0" lvl="0" marL="0" rtl="0" algn="l">
                        <a:spcBef>
                          <a:spcPts val="0"/>
                        </a:spcBef>
                        <a:spcAft>
                          <a:spcPts val="0"/>
                        </a:spcAft>
                        <a:buNone/>
                      </a:pPr>
                      <a:r>
                        <a:rPr lang="en-GB" sz="900">
                          <a:solidFill>
                            <a:schemeClr val="dk1"/>
                          </a:solidFill>
                        </a:rPr>
                        <a:t>Official release of app</a:t>
                      </a:r>
                      <a:endParaRPr sz="900">
                        <a:solidFill>
                          <a:schemeClr val="dk1"/>
                        </a:solidFill>
                      </a:endParaRPr>
                    </a:p>
                  </a:txBody>
                  <a:tcPr marT="91425" marB="91425" marR="91425" marL="91425">
                    <a:solidFill>
                      <a:srgbClr val="EAD1DC"/>
                    </a:solidFill>
                  </a:tcPr>
                </a:tc>
                <a:tc>
                  <a:txBody>
                    <a:bodyPr/>
                    <a:lstStyle/>
                    <a:p>
                      <a:pPr indent="0" lvl="0" marL="0" rtl="0" algn="l">
                        <a:spcBef>
                          <a:spcPts val="0"/>
                        </a:spcBef>
                        <a:spcAft>
                          <a:spcPts val="0"/>
                        </a:spcAft>
                        <a:buNone/>
                      </a:pPr>
                      <a:r>
                        <a:rPr lang="en-GB" sz="900">
                          <a:solidFill>
                            <a:schemeClr val="dk1"/>
                          </a:solidFill>
                        </a:rPr>
                        <a:t>31st March 2025</a:t>
                      </a:r>
                      <a:endParaRPr sz="900">
                        <a:solidFill>
                          <a:schemeClr val="dk1"/>
                        </a:solidFill>
                      </a:endParaRPr>
                    </a:p>
                  </a:txBody>
                  <a:tcPr marT="91425" marB="91425" marR="91425" marL="91425">
                    <a:solidFill>
                      <a:srgbClr val="FCE5CD"/>
                    </a:solidFill>
                  </a:tcPr>
                </a:tc>
                <a:tc>
                  <a:txBody>
                    <a:bodyPr/>
                    <a:lstStyle/>
                    <a:p>
                      <a:pPr indent="0" lvl="0" marL="0" rtl="0" algn="l">
                        <a:spcBef>
                          <a:spcPts val="0"/>
                        </a:spcBef>
                        <a:spcAft>
                          <a:spcPts val="0"/>
                        </a:spcAft>
                        <a:buNone/>
                      </a:pPr>
                      <a:r>
                        <a:rPr lang="en-GB" sz="900">
                          <a:solidFill>
                            <a:schemeClr val="dk1"/>
                          </a:solidFill>
                        </a:rPr>
                        <a:t>n/a</a:t>
                      </a:r>
                      <a:endParaRPr sz="900">
                        <a:solidFill>
                          <a:schemeClr val="dk1"/>
                        </a:solidFill>
                      </a:endParaRPr>
                    </a:p>
                  </a:txBody>
                  <a:tcPr marT="91425" marB="91425" marR="91425" marL="91425">
                    <a:solidFill>
                      <a:srgbClr val="C9DAF8"/>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